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  <p:sldMasterId id="2147483663" r:id="rId2"/>
  </p:sldMasterIdLst>
  <p:notesMasterIdLst>
    <p:notesMasterId r:id="rId77"/>
  </p:notesMasterIdLst>
  <p:handoutMasterIdLst>
    <p:handoutMasterId r:id="rId78"/>
  </p:handoutMasterIdLst>
  <p:sldIdLst>
    <p:sldId id="263" r:id="rId3"/>
    <p:sldId id="664" r:id="rId4"/>
    <p:sldId id="515" r:id="rId5"/>
    <p:sldId id="610" r:id="rId6"/>
    <p:sldId id="512" r:id="rId7"/>
    <p:sldId id="657" r:id="rId8"/>
    <p:sldId id="509" r:id="rId9"/>
    <p:sldId id="658" r:id="rId10"/>
    <p:sldId id="516" r:id="rId11"/>
    <p:sldId id="534" r:id="rId12"/>
    <p:sldId id="643" r:id="rId13"/>
    <p:sldId id="644" r:id="rId14"/>
    <p:sldId id="646" r:id="rId15"/>
    <p:sldId id="645" r:id="rId16"/>
    <p:sldId id="660" r:id="rId17"/>
    <p:sldId id="661" r:id="rId18"/>
    <p:sldId id="647" r:id="rId19"/>
    <p:sldId id="648" r:id="rId20"/>
    <p:sldId id="649" r:id="rId21"/>
    <p:sldId id="650" r:id="rId22"/>
    <p:sldId id="536" r:id="rId23"/>
    <p:sldId id="537" r:id="rId24"/>
    <p:sldId id="615" r:id="rId25"/>
    <p:sldId id="618" r:id="rId26"/>
    <p:sldId id="651" r:id="rId27"/>
    <p:sldId id="652" r:id="rId28"/>
    <p:sldId id="620" r:id="rId29"/>
    <p:sldId id="621" r:id="rId30"/>
    <p:sldId id="653" r:id="rId31"/>
    <p:sldId id="622" r:id="rId32"/>
    <p:sldId id="547" r:id="rId33"/>
    <p:sldId id="539" r:id="rId34"/>
    <p:sldId id="540" r:id="rId35"/>
    <p:sldId id="541" r:id="rId36"/>
    <p:sldId id="545" r:id="rId37"/>
    <p:sldId id="654" r:id="rId38"/>
    <p:sldId id="655" r:id="rId39"/>
    <p:sldId id="656" r:id="rId40"/>
    <p:sldId id="590" r:id="rId41"/>
    <p:sldId id="532" r:id="rId42"/>
    <p:sldId id="608" r:id="rId43"/>
    <p:sldId id="594" r:id="rId44"/>
    <p:sldId id="566" r:id="rId45"/>
    <p:sldId id="567" r:id="rId46"/>
    <p:sldId id="568" r:id="rId47"/>
    <p:sldId id="569" r:id="rId48"/>
    <p:sldId id="573" r:id="rId49"/>
    <p:sldId id="517" r:id="rId50"/>
    <p:sldId id="638" r:id="rId51"/>
    <p:sldId id="640" r:id="rId52"/>
    <p:sldId id="642" r:id="rId53"/>
    <p:sldId id="597" r:id="rId54"/>
    <p:sldId id="636" r:id="rId55"/>
    <p:sldId id="625" r:id="rId56"/>
    <p:sldId id="624" r:id="rId57"/>
    <p:sldId id="626" r:id="rId58"/>
    <p:sldId id="628" r:id="rId59"/>
    <p:sldId id="629" r:id="rId60"/>
    <p:sldId id="632" r:id="rId61"/>
    <p:sldId id="633" r:id="rId62"/>
    <p:sldId id="635" r:id="rId63"/>
    <p:sldId id="518" r:id="rId64"/>
    <p:sldId id="553" r:id="rId65"/>
    <p:sldId id="564" r:id="rId66"/>
    <p:sldId id="581" r:id="rId67"/>
    <p:sldId id="579" r:id="rId68"/>
    <p:sldId id="362" r:id="rId69"/>
    <p:sldId id="583" r:id="rId70"/>
    <p:sldId id="588" r:id="rId71"/>
    <p:sldId id="363" r:id="rId72"/>
    <p:sldId id="392" r:id="rId73"/>
    <p:sldId id="434" r:id="rId74"/>
    <p:sldId id="587" r:id="rId75"/>
    <p:sldId id="604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4200" b="1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33CC"/>
    <a:srgbClr val="D3E2FF"/>
    <a:srgbClr val="DFFFF8"/>
    <a:srgbClr val="EBFFEB"/>
    <a:srgbClr val="D7FFD7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383" autoAdjust="0"/>
    <p:restoredTop sz="94709" autoAdjust="0"/>
  </p:normalViewPr>
  <p:slideViewPr>
    <p:cSldViewPr>
      <p:cViewPr varScale="1">
        <p:scale>
          <a:sx n="69" d="100"/>
          <a:sy n="69" d="100"/>
        </p:scale>
        <p:origin x="12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08"/>
    </p:cViewPr>
  </p:sorterViewPr>
  <p:notesViewPr>
    <p:cSldViewPr>
      <p:cViewPr>
        <p:scale>
          <a:sx n="75" d="100"/>
          <a:sy n="75" d="100"/>
        </p:scale>
        <p:origin x="-7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0" hangingPunct="0"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0" hangingPunct="0"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CFBD70C2-5DBC-4625-924F-25FE6EAE1A81}" type="slidenum">
              <a:rPr lang="en-US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0" hangingPunct="0"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0" hangingPunct="0"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AB91F9EC-1C18-43D7-9ADE-6983E7B8903C}" type="slidenum">
              <a:rPr lang="en-US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2463F-C04B-4C46-8886-6AFD2930CCEF}" type="slidenum">
              <a:rPr lang="en-US" smtClean="0"/>
              <a:t>1</a:t>
            </a:fld>
            <a:endParaRPr lang="en-US" dirty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141FE6-8D9F-458E-B75A-02585A9C53A8}" type="slidenum">
              <a:rPr lang="en-US" smtClean="0"/>
              <a:t>41</a:t>
            </a:fld>
            <a:endParaRPr lang="en-US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4" tIns="45002" rIns="90004" bIns="45002"/>
          <a:lstStyle/>
          <a:p>
            <a:pPr lvl="1">
              <a:spcBef>
                <a:spcPct val="5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sz="3600" dirty="0">
                <a:latin typeface="Tahoma" panose="020B0604030504040204" pitchFamily="34" charset="0"/>
              </a:rPr>
              <a:t>Used where toilets </a:t>
            </a:r>
            <a:r>
              <a:rPr lang="en-US" sz="1600" dirty="0"/>
              <a:t>Fi</a:t>
            </a:r>
          </a:p>
          <a:p>
            <a:endParaRPr lang="en-US" sz="1400" dirty="0"/>
          </a:p>
          <a:p>
            <a:r>
              <a:rPr lang="en-US" sz="1600" dirty="0"/>
              <a:t>Not best choice</a:t>
            </a:r>
          </a:p>
          <a:p>
            <a:endParaRPr lang="en-US" sz="1400" dirty="0"/>
          </a:p>
          <a:p>
            <a:r>
              <a:rPr lang="en-US" dirty="0"/>
              <a:t>Find better pics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190D-0BF4-418B-A0A1-88AA85756209}" type="slidenum">
              <a:rPr lang="en-US" smtClean="0"/>
              <a:t>67</a:t>
            </a:fld>
            <a:endParaRPr lang="en-US" dirty="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r>
              <a:rPr lang="en-US" sz="1500" dirty="0"/>
              <a:t>Chair Lift</a:t>
            </a:r>
          </a:p>
          <a:p>
            <a:r>
              <a:rPr lang="en-US" sz="1400" dirty="0"/>
              <a:t>Lift can be    folded away   when not       being used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FAB4BA-BDFB-4C18-A642-E969CC42333D}" type="slidenum">
              <a:rPr lang="en-US" smtClean="0"/>
              <a:t>70</a:t>
            </a:fld>
            <a:endParaRPr lang="en-US" dirty="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300" dirty="0"/>
              <a:t>When space and funding allow, elevators are     added to homes</a:t>
            </a:r>
          </a:p>
          <a:p>
            <a:r>
              <a:rPr lang="en-US" sz="1300" dirty="0"/>
              <a:t>Has standard door rather than typical elevator door; example of   universal design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E9AF64-853A-4A98-A28B-CC5155A45359}" type="slidenum">
              <a:rPr lang="en-US" smtClean="0"/>
              <a:t>71</a:t>
            </a:fld>
            <a:endParaRPr lang="en-US" dirty="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Get pic of Ann’s (Dan’s Sis) laundry room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BC54C-240B-46CD-AC18-9A5AC7404591}" type="slidenum">
              <a:rPr lang="en-US" smtClean="0"/>
              <a:t>72</a:t>
            </a:fld>
            <a:endParaRPr lang="en-US" dirty="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Tahoma" panose="020B0604030504040204" pitchFamily="34" charset="0"/>
              </a:rPr>
              <a:t>Paddle switches should be used when possible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Tahoma" panose="020B0604030504040204" pitchFamily="34" charset="0"/>
              </a:rPr>
              <a:t>Maximum height of 54” for side reach, 45” for front reach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1F9EC-1C18-43D7-9ADE-6983E7B8903C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61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38B1B-B2AE-4622-B865-B78F78087757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5029-5140-4DDD-8A7D-28BA1C0936BC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CE044-CED4-488E-B764-E491A7F33B11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848E-987B-412C-AEFB-B397BCE44FB9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D26C-20C6-4191-9A5A-11CD6CA734D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AF8CA-10E8-43A9-A43E-F7E3F4046B1C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2D406-AB1D-463B-B220-F224DACE4346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D546-F3BC-480F-9088-BF92CE5BBDDE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E0EE2-30D5-43BE-8DA5-5A0C47E3B5B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33022-C4B3-406D-AE40-5F463367E4B7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0A95-4768-4FE0-9FB2-8C2120B141C0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09D34-8C2F-4BDA-B68B-ADA35AB818C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F2DFF-F045-49AD-9340-60FF32577E6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9A81E-312A-48C0-9FCA-FA526E265851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82EE1-0D6D-4C4D-9CAC-CBFE6299FB07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C6D2-528F-45BF-8CE7-B8C86C55191C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468B6-FE41-4DC9-97FD-2FDBF0D1CDA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3EE74-8114-4341-B182-6D20EAA24481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0F2BD-3FA1-4A1E-B9FC-755AE84ECAAD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302F5-9F92-4726-9B21-AC4F68A4193B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8D092-591A-4E53-9A7E-98FDFA262981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87236-A5ED-4DB1-8DE7-991498C64277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0F690-4D3F-4288-976A-869716BFB0F6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BB579-837D-4D1A-9078-33EE18B7BFAA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99C31-F4DC-4345-B0E7-5C80D0D6BC5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8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8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73B270E7-4B7A-48F6-B154-7E5B7F668D1D}" type="slidenum">
              <a:rPr lang="en-US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 advClick="0" advTm="0">
    <p:diamond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0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80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80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67F94261-6E16-429E-B3EB-FA2995FF5493}" type="slidenum">
              <a:rPr lang="en-US"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med" advClick="0" advTm="0">
    <p:diamond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mailto:dbawden@legaleaglecontractors.co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8860A-9251-431E-A52E-73FE7F3880D7}" type="slidenum">
              <a:rPr lang="en-US"/>
              <a:t>1</a:t>
            </a:fld>
            <a:endParaRPr lang="en-US" dirty="0"/>
          </a:p>
        </p:txBody>
      </p:sp>
      <p:sp>
        <p:nvSpPr>
          <p:cNvPr id="502792" name="Rectangle 3080"/>
          <p:cNvSpPr>
            <a:spLocks noChangeArrowheads="1"/>
          </p:cNvSpPr>
          <p:nvPr/>
        </p:nvSpPr>
        <p:spPr bwMode="auto">
          <a:xfrm>
            <a:off x="0" y="0"/>
            <a:ext cx="9144000" cy="2209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TOP DESIGN IDEAS FOR AGING-IN PLACE - A PHOTOGRAPHIC STUDY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BRIDGES CONFERENCE - 2018</a:t>
            </a:r>
          </a:p>
          <a:p>
            <a:pPr algn="ctr">
              <a:defRPr/>
            </a:pP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</a:endParaRPr>
          </a:p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Attractive Ideas for Easy Living</a:t>
            </a:r>
          </a:p>
        </p:txBody>
      </p:sp>
      <p:sp>
        <p:nvSpPr>
          <p:cNvPr id="502793" name="Rectangle 3081"/>
          <p:cNvSpPr>
            <a:spLocks noChangeArrowheads="1"/>
          </p:cNvSpPr>
          <p:nvPr/>
        </p:nvSpPr>
        <p:spPr bwMode="auto">
          <a:xfrm>
            <a:off x="2590800" y="4424363"/>
            <a:ext cx="6324600" cy="24336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anose="03010101010201010101" pitchFamily="66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sz="29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By Dan Bawden,  CAPS 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sz="29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Legal Eagle Contractors Co.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sz="29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Houston, Texas</a:t>
            </a:r>
          </a:p>
        </p:txBody>
      </p:sp>
      <p:pic>
        <p:nvPicPr>
          <p:cNvPr id="502796" name="Picture 3084" descr="PE-271-02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0800"/>
            <a:ext cx="2400300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797" name="Picture 3085" descr="PE-271-02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286000"/>
            <a:ext cx="22669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798" name="Picture 3086" descr="MPE_0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819400"/>
            <a:ext cx="1295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799" name="Picture 3087" descr="kit sink hig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2438400"/>
            <a:ext cx="18303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800" name="Picture 3088" descr="caps logo accron pms 347 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956" y="4572000"/>
            <a:ext cx="17160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0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02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02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02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02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0B8D0-8AE8-4170-B35F-382A6D541D58}" type="slidenum">
              <a:rPr lang="en-US" smtClean="0"/>
              <a:t>10</a:t>
            </a:fld>
            <a:endParaRPr lang="en-US" dirty="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BARRIER-FREE BATHROOMS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3012" name="Picture 4" descr="NICE Roll-in sh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1911" y="3597274"/>
            <a:ext cx="5272089" cy="312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1477" name="Rectangle 5"/>
          <p:cNvSpPr>
            <a:spLocks noChangeArrowheads="1"/>
          </p:cNvSpPr>
          <p:nvPr/>
        </p:nvSpPr>
        <p:spPr bwMode="auto">
          <a:xfrm>
            <a:off x="-19050" y="5528754"/>
            <a:ext cx="4217988" cy="731838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cs typeface="+mn-cs"/>
              </a:rPr>
              <a:t>Can be stunning!</a:t>
            </a:r>
          </a:p>
        </p:txBody>
      </p:sp>
      <p:pic>
        <p:nvPicPr>
          <p:cNvPr id="7" name="Picture 6" descr="A bathroom with a shower curtain&#10;&#10;Description generated with high confidence">
            <a:extLst>
              <a:ext uri="{FF2B5EF4-FFF2-40B4-BE49-F238E27FC236}">
                <a16:creationId xmlns:a16="http://schemas.microsoft.com/office/drawing/2014/main" id="{47096FC9-6A57-45D9-AAFB-3E296AB66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" y="1219200"/>
            <a:ext cx="4492752" cy="3364992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9544"/>
          </a:xfrm>
        </p:spPr>
        <p:txBody>
          <a:bodyPr/>
          <a:lstStyle/>
          <a:p>
            <a:r>
              <a:rPr lang="en-US" dirty="0"/>
              <a:t>SHOWER ROOM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" y="963232"/>
            <a:ext cx="9038994" cy="58022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353931"/>
      </p:ext>
    </p:extLst>
  </p:cSld>
  <p:clrMapOvr>
    <a:masterClrMapping/>
  </p:clrMapOvr>
  <p:transition spd="med" advClick="0" advTm="0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FOLD-DOWN SHOWER BENCH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9" y="1943532"/>
            <a:ext cx="6867481" cy="4525963"/>
          </a:xfrm>
          <a:prstGeom prst="rect">
            <a:avLst/>
          </a:prstGeom>
          <a:ln w="28575"/>
        </p:spPr>
      </p:pic>
      <p:sp>
        <p:nvSpPr>
          <p:cNvPr id="6" name="TextBox 5"/>
          <p:cNvSpPr txBox="1"/>
          <p:nvPr/>
        </p:nvSpPr>
        <p:spPr>
          <a:xfrm>
            <a:off x="1752600" y="42672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Lixit spout for dog!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200400" y="3733800"/>
            <a:ext cx="914400" cy="533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572000" y="2971800"/>
            <a:ext cx="304800" cy="9906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2895600" y="3733800"/>
            <a:ext cx="1143000" cy="8382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</p:spPr>
      </p:cxn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V="1">
            <a:off x="2895600" y="3423841"/>
            <a:ext cx="1028700" cy="1148159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Arrow: Right 14"/>
          <p:cNvSpPr/>
          <p:nvPr/>
        </p:nvSpPr>
        <p:spPr bwMode="auto">
          <a:xfrm>
            <a:off x="2895600" y="3886200"/>
            <a:ext cx="1143000" cy="6858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2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Arrow: Right 16"/>
          <p:cNvSpPr/>
          <p:nvPr/>
        </p:nvSpPr>
        <p:spPr bwMode="auto">
          <a:xfrm>
            <a:off x="2819400" y="3767138"/>
            <a:ext cx="1371600" cy="95726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2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Arrow: Right 18"/>
          <p:cNvSpPr/>
          <p:nvPr/>
        </p:nvSpPr>
        <p:spPr bwMode="auto">
          <a:xfrm>
            <a:off x="2895600" y="3680619"/>
            <a:ext cx="762000" cy="815181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2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 bwMode="auto">
          <a:xfrm flipH="1">
            <a:off x="3886200" y="3423841"/>
            <a:ext cx="76200" cy="233759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1150864832"/>
      </p:ext>
    </p:extLst>
  </p:cSld>
  <p:clrMapOvr>
    <a:masterClrMapping/>
  </p:clrMapOvr>
  <p:transition spd="med" advClick="0" advTm="0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40713"/>
            <a:ext cx="4267200" cy="64426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0097"/>
            <a:ext cx="4066309" cy="640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40657"/>
      </p:ext>
    </p:extLst>
  </p:cSld>
  <p:clrMapOvr>
    <a:masterClrMapping/>
  </p:clrMapOvr>
  <p:transition spd="med" advClick="0" advTm="0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TOILET WITH TANK IN THE WALL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27" y="1600200"/>
            <a:ext cx="699834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62982"/>
      </p:ext>
    </p:extLst>
  </p:cSld>
  <p:clrMapOvr>
    <a:masterClrMapping/>
  </p:clrMapOvr>
  <p:transition spd="med" advClick="0" advTm="0"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ABA98-3033-440E-B00F-06C1E07A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DOOR TUB-SHOWER</a:t>
            </a:r>
          </a:p>
        </p:txBody>
      </p:sp>
      <p:pic>
        <p:nvPicPr>
          <p:cNvPr id="6" name="Content Placeholder 5" descr="A bathroom with a sink and a mirror&#10;&#10;Description generated with very high confidence">
            <a:extLst>
              <a:ext uri="{FF2B5EF4-FFF2-40B4-BE49-F238E27FC236}">
                <a16:creationId xmlns:a16="http://schemas.microsoft.com/office/drawing/2014/main" id="{547C5CC0-35B7-4B05-AEFF-615B64FB8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8" y="1676400"/>
            <a:ext cx="7095623" cy="47508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A3ED1-05D4-4D18-A96D-CAEFB4E8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69574"/>
      </p:ext>
    </p:extLst>
  </p:cSld>
  <p:clrMapOvr>
    <a:masterClrMapping/>
  </p:clrMapOvr>
  <p:transition spd="med" advClick="0" advTm="0"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631D-9B8F-4FCF-9DB1-BE23901F7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bathroom with a tub and sink&#10;&#10;Description generated with very high confidence">
            <a:extLst>
              <a:ext uri="{FF2B5EF4-FFF2-40B4-BE49-F238E27FC236}">
                <a16:creationId xmlns:a16="http://schemas.microsoft.com/office/drawing/2014/main" id="{0D7E0393-266C-4C15-A78A-E9F2B24C4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6525"/>
            <a:ext cx="5486400" cy="4114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2F274-371C-4221-9996-0128A159E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 descr="A bathroom with a walk in shower&#10;&#10;Description generated with very high confidence">
            <a:extLst>
              <a:ext uri="{FF2B5EF4-FFF2-40B4-BE49-F238E27FC236}">
                <a16:creationId xmlns:a16="http://schemas.microsoft.com/office/drawing/2014/main" id="{D0FD9C51-B185-4666-8870-6538E7C8C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09" y="1417638"/>
            <a:ext cx="4038600" cy="538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591CB6-1141-42CE-BC64-C4336F5AAE87}"/>
              </a:ext>
            </a:extLst>
          </p:cNvPr>
          <p:cNvSpPr txBox="1"/>
          <p:nvPr/>
        </p:nvSpPr>
        <p:spPr>
          <a:xfrm>
            <a:off x="304800" y="457200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Dangerous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59186A-8553-427E-BBEB-20EEF798E806}"/>
              </a:ext>
            </a:extLst>
          </p:cNvPr>
          <p:cNvSpPr txBox="1"/>
          <p:nvPr/>
        </p:nvSpPr>
        <p:spPr>
          <a:xfrm>
            <a:off x="457200" y="6029281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Much better!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7B04DF-D4BE-400F-B8E8-943FD015A37D}"/>
              </a:ext>
            </a:extLst>
          </p:cNvPr>
          <p:cNvCxnSpPr/>
          <p:nvPr/>
        </p:nvCxnSpPr>
        <p:spPr bwMode="auto">
          <a:xfrm flipV="1">
            <a:off x="1905000" y="3862864"/>
            <a:ext cx="0" cy="861536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E14E67-EE8A-46CC-8433-F08805DD8831}"/>
              </a:ext>
            </a:extLst>
          </p:cNvPr>
          <p:cNvCxnSpPr/>
          <p:nvPr/>
        </p:nvCxnSpPr>
        <p:spPr bwMode="auto">
          <a:xfrm>
            <a:off x="0" y="3740706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0E3159-EDE0-450D-8280-E5FF0AF00578}"/>
              </a:ext>
            </a:extLst>
          </p:cNvPr>
          <p:cNvCxnSpPr>
            <a:cxnSpLocks/>
          </p:cNvCxnSpPr>
          <p:nvPr/>
        </p:nvCxnSpPr>
        <p:spPr bwMode="auto">
          <a:xfrm>
            <a:off x="3785755" y="6295786"/>
            <a:ext cx="1825336" cy="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007126"/>
      </p:ext>
    </p:extLst>
  </p:cSld>
  <p:clrMapOvr>
    <a:masterClrMapping/>
  </p:clrMapOvr>
  <p:transition spd="med" advClick="0" advTm="0"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17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438499" cy="627742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7EA275-4F7F-48D2-A455-3CDB22413781}"/>
              </a:ext>
            </a:extLst>
          </p:cNvPr>
          <p:cNvSpPr txBox="1"/>
          <p:nvPr/>
        </p:nvSpPr>
        <p:spPr>
          <a:xfrm>
            <a:off x="838200" y="5715078"/>
            <a:ext cx="998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EXAMPLE OF NICE, INTEGRATED RAMPING</a:t>
            </a:r>
          </a:p>
        </p:txBody>
      </p:sp>
    </p:spTree>
    <p:extLst>
      <p:ext uri="{BB962C8B-B14F-4D97-AF65-F5344CB8AC3E}">
        <p14:creationId xmlns:p14="http://schemas.microsoft.com/office/powerpoint/2010/main" val="2862291821"/>
      </p:ext>
    </p:extLst>
  </p:cSld>
  <p:clrMapOvr>
    <a:masterClrMapping/>
  </p:clrMapOvr>
  <p:transition spd="med" advClick="0" advTm="0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FAUCET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70" y="1600200"/>
            <a:ext cx="600146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93841"/>
      </p:ext>
    </p:extLst>
  </p:cSld>
  <p:clrMapOvr>
    <a:masterClrMapping/>
  </p:clrMapOvr>
  <p:transition spd="med" advClick="0" advTm="0"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/>
              <a:t>LED-LIT CLOSET RODS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19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12303"/>
            <a:ext cx="5715000" cy="5683772"/>
          </a:xfrm>
        </p:spPr>
      </p:pic>
    </p:spTree>
    <p:extLst>
      <p:ext uri="{BB962C8B-B14F-4D97-AF65-F5344CB8AC3E}">
        <p14:creationId xmlns:p14="http://schemas.microsoft.com/office/powerpoint/2010/main" val="2221923587"/>
      </p:ext>
    </p:extLst>
  </p:cSld>
  <p:clrMapOvr>
    <a:masterClrMapping/>
  </p:clrMapOvr>
  <p:transition spd="med" advClick="0" advTm="0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0B534-9335-4914-A1A9-8D5A90C8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A LITTLE BIT ABOUT ME…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2D71D-E3C0-4BE1-B7A0-EABAFB69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 descr="A person holding a snow board in the air&#10;&#10;Description generated with high confidence">
            <a:extLst>
              <a:ext uri="{FF2B5EF4-FFF2-40B4-BE49-F238E27FC236}">
                <a16:creationId xmlns:a16="http://schemas.microsoft.com/office/drawing/2014/main" id="{02E68998-40B3-4DD8-A4C2-D755CD347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03600"/>
            <a:ext cx="5181600" cy="3454400"/>
          </a:xfrm>
          <a:prstGeom prst="rect">
            <a:avLst/>
          </a:prstGeom>
        </p:spPr>
      </p:pic>
      <p:pic>
        <p:nvPicPr>
          <p:cNvPr id="6" name="Content Placeholder 5" descr="A picture containing sky, outdoor, person, snow&#10;&#10;Description generated with very high confidence">
            <a:extLst>
              <a:ext uri="{FF2B5EF4-FFF2-40B4-BE49-F238E27FC236}">
                <a16:creationId xmlns:a16="http://schemas.microsoft.com/office/drawing/2014/main" id="{82FEA214-DE10-4BE1-B2F1-B60293B98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7638"/>
            <a:ext cx="5056745" cy="4525963"/>
          </a:xfrm>
        </p:spPr>
      </p:pic>
    </p:spTree>
    <p:extLst>
      <p:ext uri="{BB962C8B-B14F-4D97-AF65-F5344CB8AC3E}">
        <p14:creationId xmlns:p14="http://schemas.microsoft.com/office/powerpoint/2010/main" val="4185809766"/>
      </p:ext>
    </p:extLst>
  </p:cSld>
  <p:clrMapOvr>
    <a:masterClrMapping/>
  </p:clrMapOvr>
  <p:transition spd="med" advClick="0" advTm="0"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ACCESSIBLE BATH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99" y="1658396"/>
            <a:ext cx="6896801" cy="50561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38708"/>
      </p:ext>
    </p:extLst>
  </p:cSld>
  <p:clrMapOvr>
    <a:masterClrMapping/>
  </p:clrMapOvr>
  <p:transition spd="med" advClick="0" advTm="0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046DB8-FE97-41F6-A7EF-0763D2E8C37C}" type="slidenum">
              <a:rPr lang="en-US" smtClean="0"/>
              <a:t>21</a:t>
            </a:fld>
            <a:endParaRPr lang="en-US" dirty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1225"/>
          </a:xfrm>
        </p:spPr>
        <p:txBody>
          <a:bodyPr/>
          <a:lstStyle/>
          <a:p>
            <a:pPr eaLnBrk="1" hangingPunct="1"/>
            <a:r>
              <a:rPr lang="en-US" sz="3600" dirty="0"/>
              <a:t>Curved Shower Rod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491" y="1987550"/>
            <a:ext cx="8229600" cy="4525963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026" name="Picture 2" descr="Image result for CURVED SHOWER ROD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1" y="911225"/>
            <a:ext cx="76200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7AF94A-CE61-4488-BA7D-C2602A96FDB3}" type="slidenum">
              <a:rPr lang="en-US" smtClean="0"/>
              <a:t>22</a:t>
            </a:fld>
            <a:endParaRPr lang="en-US" dirty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600" dirty="0"/>
              <a:t>            Shampoo box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algn="r" eaLnBrk="1" hangingPunct="1"/>
            <a:endParaRPr lang="en-US" dirty="0"/>
          </a:p>
        </p:txBody>
      </p:sp>
      <p:pic>
        <p:nvPicPr>
          <p:cNvPr id="50180" name="Picture 4" descr="shampoo bo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24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1295400" y="5867400"/>
            <a:ext cx="3216275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3600" b="0" dirty="0">
                <a:latin typeface="Tahoma" panose="020B0604030504040204" pitchFamily="34" charset="0"/>
              </a:rPr>
              <a:t>Car Door Tubs</a:t>
            </a:r>
          </a:p>
        </p:txBody>
      </p:sp>
      <p:pic>
        <p:nvPicPr>
          <p:cNvPr id="17410" name="Picture 2" descr="Image result for WALK IN TU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2393951"/>
            <a:ext cx="5427132" cy="30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it Contemporary Style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pic>
        <p:nvPicPr>
          <p:cNvPr id="51203" name="Picture 4" descr="contempo roll under bath s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358140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 descr="euro style with bed-show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124200"/>
            <a:ext cx="5143500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Japanese Universal Design</a:t>
            </a:r>
            <a:br>
              <a:rPr lang="en-US" sz="4000" dirty="0"/>
            </a:br>
            <a:r>
              <a:rPr lang="en-US" sz="3200" dirty="0"/>
              <a:t>(Yes, that is a toilet)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7" name="Picture 4" descr="Japanese sty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76962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25</a:t>
            </a:fld>
            <a:endParaRPr lang="en-US" dirty="0"/>
          </a:p>
        </p:txBody>
      </p:sp>
      <p:pic>
        <p:nvPicPr>
          <p:cNvPr id="2050" name="Picture 2" descr="Curvy Walls and Glass Enclosure Walk-In Shower Desig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20" y="1977231"/>
            <a:ext cx="227076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rvy Walls and Glass Enclosure Walk-In Shower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0"/>
            <a:ext cx="4129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02471"/>
      </p:ext>
    </p:extLst>
  </p:cSld>
  <p:clrMapOvr>
    <a:masterClrMapping/>
  </p:clrMapOvr>
  <p:transition spd="med" advClick="0" advTm="0"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WALK-IN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54" y="1706753"/>
            <a:ext cx="5729619" cy="47765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92278"/>
      </p:ext>
    </p:extLst>
  </p:cSld>
  <p:clrMapOvr>
    <a:masterClrMapping/>
  </p:clrMapOvr>
  <p:transition spd="med" advClick="0" advTm="0"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0" cy="1371600"/>
          </a:xfrm>
        </p:spPr>
        <p:txBody>
          <a:bodyPr/>
          <a:lstStyle/>
          <a:p>
            <a:r>
              <a:rPr lang="en-US" sz="3600" dirty="0"/>
              <a:t>Bidet Toilets</a:t>
            </a:r>
            <a:br>
              <a:rPr lang="en-US" sz="3600" dirty="0"/>
            </a:br>
            <a:r>
              <a:rPr lang="en-US" sz="3400" dirty="0"/>
              <a:t>Be sure to get the one with WARM water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3200400" cy="47545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dirty="0"/>
              <a:t>.</a:t>
            </a:r>
          </a:p>
        </p:txBody>
      </p:sp>
      <p:pic>
        <p:nvPicPr>
          <p:cNvPr id="55299" name="Picture 5" descr="toto washlet automatic toi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00" y="1866148"/>
            <a:ext cx="6489700" cy="459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whereibuyit.com/wp-content/uploads/2011/10/Handheld-Shower-with-Slide-B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6533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33650" y="2617788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Image result for HANDHELD ON A SLIDE 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0" y="274638"/>
            <a:ext cx="4726799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29</a:t>
            </a:fld>
            <a:endParaRPr lang="en-US" dirty="0"/>
          </a:p>
        </p:txBody>
      </p:sp>
      <p:pic>
        <p:nvPicPr>
          <p:cNvPr id="4098" name="Picture 2" descr="Image result for SHOWER BENCH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HOWER BENCH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182" y="27709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SHOWER BENCH WITH N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99" y="3595399"/>
            <a:ext cx="3262601" cy="32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70347"/>
      </p:ext>
    </p:extLst>
  </p:cSld>
  <p:clrMapOvr>
    <a:masterClrMapping/>
  </p:clrMapOvr>
  <p:transition spd="med" advClick="0" advTm="0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08FF43-E626-431D-B4AF-3B5396B057C2}" type="slidenum">
              <a:rPr lang="en-US" smtClean="0"/>
              <a:t>3</a:t>
            </a:fld>
            <a:endParaRPr lang="en-US" dirty="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sz="2400" b="1" dirty="0">
                <a:latin typeface="Verdana" panose="020B0604030504040204" pitchFamily="34" charset="0"/>
              </a:rPr>
              <a:t>89% Of Americans Over 65 Want to Age in Place</a:t>
            </a:r>
            <a:br>
              <a:rPr lang="en-US" sz="4000" b="1" dirty="0">
                <a:latin typeface="Verdana" panose="020B0604030504040204" pitchFamily="34" charset="0"/>
              </a:rPr>
            </a:br>
            <a:endParaRPr lang="en-US" sz="4000" b="1" dirty="0">
              <a:latin typeface="Verdana" panose="020B0604030504040204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534400" cy="4906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32772" name="Picture 4" descr="HAPPY SENI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05000"/>
            <a:ext cx="6629400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773" name="AutoShape 5"/>
          <p:cNvCxnSpPr>
            <a:cxnSpLocks noChangeShapeType="1"/>
          </p:cNvCxnSpPr>
          <p:nvPr/>
        </p:nvCxnSpPr>
        <p:spPr bwMode="auto">
          <a:xfrm>
            <a:off x="838200" y="990600"/>
            <a:ext cx="7467600" cy="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 type="stealth" w="med" len="med"/>
            <a:tailEnd type="stealth" w="med" len="med"/>
          </a:ln>
        </p:spPr>
      </p:cxnSp>
    </p:spTree>
  </p:cSld>
  <p:clrMapOvr>
    <a:masterClrMapping/>
  </p:clrMapOvr>
  <p:transition spd="med" advClick="0" advTm="0"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Gorgeous </a:t>
            </a:r>
            <a:r>
              <a:rPr lang="en-US" b="1" dirty="0"/>
              <a:t>Grab Bars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347" name="Picture 4" descr="nice looking hardware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861679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SHAMPOO SHOWER NI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86038"/>
            <a:ext cx="6096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38C8-860B-416C-AA5D-13040E6D51F1}" type="slidenum">
              <a:rPr lang="en-US" smtClean="0"/>
              <a:t>31</a:t>
            </a:fld>
            <a:endParaRPr lang="en-US" dirty="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Handy Shampoo Boxes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123950" y="1252538"/>
            <a:ext cx="6553200" cy="3581400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5122" name="Picture 2" descr="Image result for SHAMPOO SHOWER N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990600"/>
            <a:ext cx="4769907" cy="357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D269A-A99F-4A06-B260-85C693032A29}" type="slidenum">
              <a:rPr lang="en-US" smtClean="0"/>
              <a:t>32</a:t>
            </a:fld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Nice Bath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Hand-held shower head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Teak-topped bench seat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Adjustable water sources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Anti-Scald Fixtures</a:t>
            </a:r>
          </a:p>
        </p:txBody>
      </p:sp>
      <p:pic>
        <p:nvPicPr>
          <p:cNvPr id="62468" name="Picture 4" descr="Hamilton bathroom MULTI CONTRO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219200"/>
            <a:ext cx="36576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071BC-326B-4790-8ACE-1FE0A6AE3FDE}" type="slidenum">
              <a:rPr lang="en-US" smtClean="0"/>
              <a:t>33</a:t>
            </a:fld>
            <a:endParaRPr lang="en-US" dirty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Shower and Walk-in Tub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3492" name="Picture 4" descr="Hamilton bathroom STEAM SH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40989"/>
            <a:ext cx="7467600" cy="524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34CFB7-FB42-4085-815A-2DD3827C3DC5}" type="slidenum">
              <a:rPr lang="en-US" smtClean="0"/>
              <a:t>34</a:t>
            </a:fld>
            <a:endParaRPr lang="en-US" dirty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Shower head with “Pause Control”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800" dirty="0"/>
          </a:p>
          <a:p>
            <a:pPr marL="0" indent="0" eaLnBrk="1" hangingPunct="1">
              <a:buNone/>
            </a:pPr>
            <a:endParaRPr lang="en-US" sz="3600" dirty="0"/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Push button controls</a:t>
            </a:r>
          </a:p>
          <a:p>
            <a:pPr eaLnBrk="1" hangingPunct="1"/>
            <a:endParaRPr lang="en-US" sz="3600" dirty="0"/>
          </a:p>
          <a:p>
            <a:pPr marL="0" indent="0" eaLnBrk="1" hangingPunct="1">
              <a:buNone/>
            </a:pPr>
            <a:endParaRPr lang="en-US" sz="3600" dirty="0"/>
          </a:p>
        </p:txBody>
      </p:sp>
      <p:pic>
        <p:nvPicPr>
          <p:cNvPr id="6146" name="Picture 2" descr="Image result for SHOWER HEAD WITH PAUSE CONT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33813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5181600" y="3352800"/>
            <a:ext cx="2286000" cy="45720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0">
    <p:diamond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2B3CAA-EEA3-4069-A25B-83417E0A5AF6}" type="slidenum">
              <a:rPr lang="en-US" smtClean="0"/>
              <a:t>35</a:t>
            </a:fld>
            <a:endParaRPr lang="en-US" dirty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STYLISH “INVISIBLE” BARS</a:t>
            </a:r>
          </a:p>
        </p:txBody>
      </p:sp>
      <p:pic>
        <p:nvPicPr>
          <p:cNvPr id="7170" name="Picture 2" descr="Image result for INVI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INVI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718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INVISIBLE GRAB RAILS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10" descr="Image result for INVIS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90800"/>
            <a:ext cx="33623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INVI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2019284"/>
            <a:ext cx="4237038" cy="42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452547"/>
      </p:ext>
    </p:extLst>
  </p:cSld>
  <p:clrMapOvr>
    <a:masterClrMapping/>
  </p:clrMapOvr>
  <p:transition spd="med" advClick="0" advTm="0">
    <p:diamond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s://images.atgstores.com/img/x/2464/inv-tb16-c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89" y="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37</a:t>
            </a:fld>
            <a:endParaRPr lang="en-US" dirty="0"/>
          </a:p>
        </p:txBody>
      </p:sp>
      <p:pic>
        <p:nvPicPr>
          <p:cNvPr id="8194" name="Picture 2" descr="Image result for INVI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" y="4065588"/>
            <a:ext cx="3728014" cy="27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INVI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66114"/>
            <a:ext cx="3957800" cy="269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888704"/>
      </p:ext>
    </p:extLst>
  </p:cSld>
  <p:clrMapOvr>
    <a:masterClrMapping/>
  </p:clrMapOvr>
  <p:transition spd="med" advClick="0" advTm="0">
    <p:diamond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CLAMP-ON RAILS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38</a:t>
            </a:fld>
            <a:endParaRPr lang="en-US" dirty="0"/>
          </a:p>
        </p:txBody>
      </p:sp>
      <p:pic>
        <p:nvPicPr>
          <p:cNvPr id="10242" name="Picture 2" descr="Image result for CLAMP ON TUB 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99" y="3025775"/>
            <a:ext cx="3457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ath Tub Shower Safety Assistance Support Ba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59" y="195897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110775"/>
      </p:ext>
    </p:extLst>
  </p:cSld>
  <p:clrMapOvr>
    <a:masterClrMapping/>
  </p:clrMapOvr>
  <p:transition spd="med" advClick="0" advTm="0">
    <p:diamond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Stylish Tilting Mirrors</a:t>
            </a:r>
          </a:p>
        </p:txBody>
      </p:sp>
      <p:pic>
        <p:nvPicPr>
          <p:cNvPr id="74754" name="Content Placeholder 4" descr="bath mirror ligh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62600" y="1706131"/>
            <a:ext cx="3352800" cy="5029200"/>
          </a:xfrm>
        </p:spPr>
      </p:pic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2DAD0-89EC-4795-8625-527C9D29CCE9}" type="slidenum">
              <a:rPr lang="en-US" smtClean="0"/>
              <a:t>39</a:t>
            </a:fld>
            <a:endParaRPr lang="en-US" dirty="0"/>
          </a:p>
        </p:txBody>
      </p:sp>
      <p:pic>
        <p:nvPicPr>
          <p:cNvPr id="11266" name="Picture 2" descr="Image result for TILTING MIRR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8" y="1470604"/>
            <a:ext cx="3667935" cy="538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r>
              <a:rPr lang="en-US" sz="3500" dirty="0">
                <a:solidFill>
                  <a:srgbClr val="0000CC"/>
                </a:solidFill>
              </a:rPr>
              <a:t>You Might Be Surprised to Learn That…</a:t>
            </a:r>
            <a:br>
              <a:rPr lang="en-US" sz="3500" dirty="0">
                <a:solidFill>
                  <a:srgbClr val="0000CC"/>
                </a:solidFill>
              </a:rPr>
            </a:br>
            <a:endParaRPr lang="en-US" sz="3500" dirty="0">
              <a:solidFill>
                <a:srgbClr val="0000CC"/>
              </a:solidFill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u="sng" dirty="0"/>
              <a:t>Aging in Place &amp; universal Design</a:t>
            </a:r>
            <a:r>
              <a:rPr lang="en-US" sz="2800" dirty="0"/>
              <a:t>: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sz="2800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Can allow you to stay in your home much longer than you expected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Create age-friendly charm wrapped in out-of-sight conveniences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Provide safety in the home, especially in fall-prevention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Can actually </a:t>
            </a:r>
            <a:r>
              <a:rPr lang="en-US" sz="2400" i="1" dirty="0"/>
              <a:t>add </a:t>
            </a:r>
            <a:r>
              <a:rPr lang="en-US" sz="2400" dirty="0"/>
              <a:t>re-sale value to your home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Costs way less than 1 year in an assisted living facility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Is good for everyone in the family!</a:t>
            </a:r>
          </a:p>
        </p:txBody>
      </p:sp>
      <p:cxnSp>
        <p:nvCxnSpPr>
          <p:cNvPr id="33795" name="AutoShape 4"/>
          <p:cNvCxnSpPr>
            <a:cxnSpLocks noChangeShapeType="1"/>
          </p:cNvCxnSpPr>
          <p:nvPr/>
        </p:nvCxnSpPr>
        <p:spPr bwMode="auto">
          <a:xfrm>
            <a:off x="762000" y="1219200"/>
            <a:ext cx="7467600" cy="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 type="stealth" w="med" len="med"/>
            <a:tailEnd type="stealth" w="med" len="med"/>
          </a:ln>
        </p:spPr>
      </p:cxnSp>
    </p:spTree>
  </p:cSld>
  <p:clrMapOvr>
    <a:masterClrMapping/>
  </p:clrMapOvr>
  <p:transition spd="med" advClick="0" advTm="0">
    <p:diamond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79AB4-2237-4660-A34A-311CE289E04B}" type="slidenum">
              <a:rPr lang="en-US" smtClean="0"/>
              <a:t>40</a:t>
            </a:fld>
            <a:endParaRPr lang="en-US" dirty="0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Remodeled bath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88620" y="1820168"/>
            <a:ext cx="9772650" cy="5003196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0" name="Picture 2" descr="Image result for ACCESSIBLE B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15381"/>
            <a:ext cx="7239000" cy="482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969CA-A6FE-48A6-8B1E-8DE01ED78003}" type="slidenum">
              <a:rPr lang="en-US" smtClean="0"/>
              <a:t>41</a:t>
            </a:fld>
            <a:endParaRPr lang="en-US" dirty="0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1524000"/>
          </a:xfrm>
        </p:spPr>
        <p:txBody>
          <a:bodyPr/>
          <a:lstStyle/>
          <a:p>
            <a:pPr eaLnBrk="1" hangingPunct="1"/>
            <a:r>
              <a:rPr lang="en-US" b="1" dirty="0"/>
              <a:t>Floor-Mounted &amp; Folding Rails</a:t>
            </a:r>
          </a:p>
        </p:txBody>
      </p:sp>
      <p:sp>
        <p:nvSpPr>
          <p:cNvPr id="816131" name="Rectangle 3"/>
          <p:cNvSpPr>
            <a:spLocks noChangeArrowheads="1"/>
          </p:cNvSpPr>
          <p:nvPr/>
        </p:nvSpPr>
        <p:spPr bwMode="auto">
          <a:xfrm>
            <a:off x="838200" y="4114800"/>
            <a:ext cx="7010400" cy="990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816132" name="Rectangle 4"/>
          <p:cNvSpPr>
            <a:spLocks noChangeArrowheads="1"/>
          </p:cNvSpPr>
          <p:nvPr/>
        </p:nvSpPr>
        <p:spPr bwMode="auto">
          <a:xfrm>
            <a:off x="762000" y="4953000"/>
            <a:ext cx="7010400" cy="990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 b="0" dirty="0">
              <a:solidFill>
                <a:schemeClr val="tx1"/>
              </a:solidFill>
            </a:endParaRPr>
          </a:p>
        </p:txBody>
      </p:sp>
      <p:pic>
        <p:nvPicPr>
          <p:cNvPr id="18434" name="Picture 2" descr="Image result for WALL TO FLOOR 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593008"/>
            <a:ext cx="3900487" cy="465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FOLD DOWN GRAB 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51869"/>
            <a:ext cx="3468687" cy="34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6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131" grpId="0" autoUpdateAnimBg="0"/>
      <p:bldP spid="816132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3581400" y="1295400"/>
            <a:ext cx="57912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Other Cool Bath Ideas</a:t>
            </a:r>
          </a:p>
        </p:txBody>
      </p:sp>
      <p:pic>
        <p:nvPicPr>
          <p:cNvPr id="82946" name="Content Placeholder 4" descr="bath vanity kne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1392382"/>
            <a:ext cx="3505200" cy="5257800"/>
          </a:xfrm>
        </p:spPr>
      </p:pic>
      <p:sp>
        <p:nvSpPr>
          <p:cNvPr id="378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5132D-FD6C-4FC3-A6E8-19AA352A6CE5}" type="slidenum">
              <a:rPr lang="en-US" smtClean="0"/>
              <a:t>42</a:t>
            </a:fld>
            <a:endParaRPr lang="en-US" dirty="0"/>
          </a:p>
        </p:txBody>
      </p:sp>
      <p:pic>
        <p:nvPicPr>
          <p:cNvPr id="6" name="Picture 5" descr="bath vanitystor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2816225"/>
            <a:ext cx="5143500" cy="342900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med" advClick="0" advTm="0">
    <p:diamond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15465-DA40-438E-98C0-0E17F0840ABA}" type="slidenum">
              <a:rPr lang="en-US" smtClean="0"/>
              <a:t>43</a:t>
            </a:fld>
            <a:endParaRPr lang="en-US" dirty="0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RAMPS – </a:t>
            </a:r>
            <a:br>
              <a:rPr lang="en-US" sz="4000" dirty="0"/>
            </a:br>
            <a:r>
              <a:rPr lang="en-US" sz="4000" dirty="0"/>
              <a:t>The Good, the Bad and the Ugly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83972" name="Picture 4" descr="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5438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BE14D8-6BA5-4F06-97D2-52EFE03A3DA9}" type="slidenum">
              <a:rPr lang="en-US" smtClean="0"/>
              <a:t>44</a:t>
            </a:fld>
            <a:endParaRPr lang="en-US" dirty="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BAD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84996" name="Picture 4" descr="DANGEROUS RAMP SLOPE SURFS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137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1A5CC-60A5-48B7-A99E-3B9BFB23F03A}" type="slidenum">
              <a:rPr lang="en-US" smtClean="0"/>
              <a:t>45</a:t>
            </a:fld>
            <a:endParaRPr lang="en-US" dirty="0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“BADDER”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86020" name="Picture 4" descr="This ramp needs hel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315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2A54B8-CF40-4F17-97B8-9A288676670A}" type="slidenum">
              <a:rPr lang="en-US" smtClean="0"/>
              <a:t>46</a:t>
            </a:fld>
            <a:endParaRPr lang="en-US" dirty="0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BADDEST</a:t>
            </a:r>
            <a:br>
              <a:rPr lang="en-US" sz="4000" dirty="0"/>
            </a:br>
            <a:r>
              <a:rPr lang="en-US" sz="3200" dirty="0"/>
              <a:t>In the flood zone perhaps??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87044" name="Picture 4" descr="Don't do driveways like th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76400"/>
            <a:ext cx="6553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ide, zero-step front entry hom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2" y="1648908"/>
            <a:ext cx="5733926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EFCD8-7B42-475D-B07E-24CF172F0B79}" type="slidenum">
              <a:rPr lang="en-US" smtClean="0"/>
              <a:t>47</a:t>
            </a:fld>
            <a:endParaRPr lang="en-US" dirty="0"/>
          </a:p>
        </p:txBody>
      </p:sp>
      <p:pic>
        <p:nvPicPr>
          <p:cNvPr id="1048579" name="Picture 3" descr="Zero Step Entranc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9292" y="3824504"/>
            <a:ext cx="3943926" cy="295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sz="4400" dirty="0">
                <a:latin typeface="Verdana" panose="020B0604030504040204" pitchFamily="34" charset="0"/>
              </a:rPr>
              <a:t>Zero Step </a:t>
            </a:r>
          </a:p>
          <a:p>
            <a:pPr algn="ctr"/>
            <a:r>
              <a:rPr lang="en-US" sz="4400" dirty="0">
                <a:latin typeface="Verdana" panose="020B0604030504040204" pitchFamily="34" charset="0"/>
              </a:rPr>
              <a:t>Entry in Houston</a:t>
            </a:r>
          </a:p>
        </p:txBody>
      </p:sp>
    </p:spTree>
  </p:cSld>
  <p:clrMapOvr>
    <a:masterClrMapping/>
  </p:clrMapOvr>
  <p:transition spd="med" advClick="0" advTm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485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F1D52-EA1F-4A6A-88BC-0CD299194CC5}" type="slidenum">
              <a:rPr lang="en-US" smtClean="0"/>
              <a:t>48</a:t>
            </a:fld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dirty="0"/>
              <a:t>Kitchen Ideas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2514600"/>
          </a:xfrm>
        </p:spPr>
        <p:txBody>
          <a:bodyPr/>
          <a:lstStyle/>
          <a:p>
            <a:pPr eaLnBrk="1" hangingPunct="1"/>
            <a:r>
              <a:rPr lang="en-US" sz="2800" dirty="0"/>
              <a:t>Note “Sun Tunnels” for lots of natural light</a:t>
            </a:r>
          </a:p>
          <a:p>
            <a:pPr eaLnBrk="1" hangingPunct="1"/>
            <a:r>
              <a:rPr lang="en-US" sz="2800" dirty="0"/>
              <a:t>No, they don’t leak </a:t>
            </a:r>
          </a:p>
          <a:p>
            <a:pPr eaLnBrk="1" hangingPunct="1">
              <a:buFontTx/>
              <a:buNone/>
            </a:pPr>
            <a:r>
              <a:rPr lang="en-US" sz="2800" dirty="0"/>
              <a:t>    like some skylights</a:t>
            </a:r>
          </a:p>
          <a:p>
            <a:pPr eaLnBrk="1" hangingPunct="1"/>
            <a:r>
              <a:rPr lang="en-US" sz="2800" dirty="0"/>
              <a:t>Lots of drawers </a:t>
            </a:r>
          </a:p>
          <a:p>
            <a:pPr eaLnBrk="1" hangingPunct="1">
              <a:buFontTx/>
              <a:buNone/>
            </a:pPr>
            <a:r>
              <a:rPr lang="en-US" sz="2800" dirty="0"/>
              <a:t>are easier to deal with </a:t>
            </a:r>
          </a:p>
          <a:p>
            <a:pPr eaLnBrk="1" hangingPunct="1">
              <a:buFontTx/>
              <a:buNone/>
            </a:pPr>
            <a:r>
              <a:rPr lang="en-US" sz="2800" dirty="0"/>
              <a:t>than cabinets</a:t>
            </a:r>
          </a:p>
          <a:p>
            <a:pPr algn="r" eaLnBrk="1" hangingPunct="1"/>
            <a:endParaRPr lang="en-US" sz="2800" dirty="0"/>
          </a:p>
          <a:p>
            <a:pPr algn="r" eaLnBrk="1" hangingPunct="1"/>
            <a:endParaRPr lang="en-US" sz="2800" dirty="0"/>
          </a:p>
          <a:p>
            <a:pPr algn="r" eaLnBrk="1" hangingPunct="1"/>
            <a:endParaRPr lang="en-US" sz="2800" dirty="0"/>
          </a:p>
        </p:txBody>
      </p:sp>
      <p:pic>
        <p:nvPicPr>
          <p:cNvPr id="94212" name="Picture 5" descr="DAYLIGHTING KTC WITH 2 SUN TUNN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133600"/>
            <a:ext cx="4800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kit cooktop st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"/>
            <a:ext cx="7772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1219200" y="457200"/>
            <a:ext cx="64008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</a:rPr>
              <a:t>Cooktop with pull-out stool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3FFE1-5D1E-4C4A-83CD-9CE1022C006B}" type="slidenum">
              <a:rPr lang="en-US" smtClean="0"/>
              <a:t>5</a:t>
            </a:fld>
            <a:endParaRPr lang="en-US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Verdana" panose="020B0604030504040204" pitchFamily="34" charset="0"/>
              </a:rPr>
              <a:t>What is “Grand-Design”?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1600200"/>
            <a:ext cx="61722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000" b="1" dirty="0">
                <a:latin typeface="Verdana" panose="020B0604030504040204" pitchFamily="34" charset="0"/>
              </a:rPr>
              <a:t>Ideas to make your home safer and more attractive –  with features that are usable by </a:t>
            </a:r>
            <a:r>
              <a:rPr lang="en-US" sz="3000" b="1" i="1" dirty="0">
                <a:latin typeface="Verdana" panose="020B0604030504040204" pitchFamily="34" charset="0"/>
              </a:rPr>
              <a:t>all of</a:t>
            </a:r>
            <a:r>
              <a:rPr lang="en-US" sz="3000" b="1" dirty="0">
                <a:latin typeface="Verdana" panose="020B0604030504040204" pitchFamily="34" charset="0"/>
              </a:rPr>
              <a:t> your family members… </a:t>
            </a:r>
          </a:p>
          <a:p>
            <a:pPr eaLnBrk="1" hangingPunct="1">
              <a:buFontTx/>
              <a:buNone/>
            </a:pPr>
            <a:r>
              <a:rPr lang="en-US" sz="3000" b="1" dirty="0">
                <a:latin typeface="Verdana" panose="020B0604030504040204" pitchFamily="34" charset="0"/>
              </a:rPr>
              <a:t>    From Grand-KIDS </a:t>
            </a:r>
          </a:p>
          <a:p>
            <a:pPr algn="ctr" eaLnBrk="1" hangingPunct="1">
              <a:buFontTx/>
              <a:buNone/>
            </a:pPr>
            <a:r>
              <a:rPr lang="en-US" sz="3000" b="1" dirty="0">
                <a:latin typeface="Verdana" panose="020B0604030504040204" pitchFamily="34" charset="0"/>
              </a:rPr>
              <a:t>to </a:t>
            </a:r>
          </a:p>
          <a:p>
            <a:pPr algn="ctr" eaLnBrk="1" hangingPunct="1">
              <a:buFontTx/>
              <a:buNone/>
            </a:pPr>
            <a:r>
              <a:rPr lang="en-US" sz="3000" b="1" dirty="0">
                <a:latin typeface="Verdana" panose="020B0604030504040204" pitchFamily="34" charset="0"/>
              </a:rPr>
              <a:t>             Grand-PARENTS!</a:t>
            </a:r>
          </a:p>
        </p:txBody>
      </p:sp>
      <p:cxnSp>
        <p:nvCxnSpPr>
          <p:cNvPr id="34820" name="AutoShape 4"/>
          <p:cNvCxnSpPr>
            <a:cxnSpLocks noChangeShapeType="1"/>
          </p:cNvCxnSpPr>
          <p:nvPr/>
        </p:nvCxnSpPr>
        <p:spPr bwMode="auto">
          <a:xfrm>
            <a:off x="838200" y="1447800"/>
            <a:ext cx="7467600" cy="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 type="stealth" w="med" len="med"/>
            <a:tailEnd type="stealth" w="med" len="med"/>
          </a:ln>
        </p:spPr>
      </p:cxn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3884613" y="3246438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endParaRPr lang="en-US" sz="18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 descr="A picture containing cabinet, indoor, wall, floor&#10;&#10;Description generated with very high confidence">
            <a:extLst>
              <a:ext uri="{FF2B5EF4-FFF2-40B4-BE49-F238E27FC236}">
                <a16:creationId xmlns:a16="http://schemas.microsoft.com/office/drawing/2014/main" id="{C418FC73-91C4-467C-84D7-9EB9E2112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7" y="1143000"/>
            <a:ext cx="2209800" cy="3010667"/>
          </a:xfrm>
          <a:prstGeom prst="rect">
            <a:avLst/>
          </a:prstGeom>
        </p:spPr>
      </p:pic>
      <p:pic>
        <p:nvPicPr>
          <p:cNvPr id="5" name="Picture 4" descr="A person sitting on a stove&#10;&#10;Description generated with high confidence">
            <a:extLst>
              <a:ext uri="{FF2B5EF4-FFF2-40B4-BE49-F238E27FC236}">
                <a16:creationId xmlns:a16="http://schemas.microsoft.com/office/drawing/2014/main" id="{372FC6AA-92EA-41F3-AF9A-8DCE17E89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7" y="4224500"/>
            <a:ext cx="3269673" cy="255034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diamond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kit knee ct"/>
          <p:cNvPicPr>
            <a:picLocks noChangeAspect="1" noChangeArrowheads="1"/>
          </p:cNvPicPr>
          <p:nvPr/>
        </p:nvPicPr>
        <p:blipFill>
          <a:blip r:embed="rId2" cstate="print"/>
          <a:srcRect b="13062"/>
          <a:stretch>
            <a:fillRect/>
          </a:stretch>
        </p:blipFill>
        <p:spPr bwMode="auto">
          <a:xfrm>
            <a:off x="304800" y="1066800"/>
            <a:ext cx="43434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304800" y="4343400"/>
            <a:ext cx="3962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Knee room under counter</a:t>
            </a:r>
          </a:p>
        </p:txBody>
      </p:sp>
      <p:pic>
        <p:nvPicPr>
          <p:cNvPr id="97283" name="Picture 4" descr="kit roll 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09800"/>
            <a:ext cx="399573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5257800" y="1524000"/>
            <a:ext cx="3124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</a:rPr>
              <a:t>Pull out storage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Low, Pull-out Storage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856" y="4038601"/>
            <a:ext cx="4114800" cy="2362200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pic>
        <p:nvPicPr>
          <p:cNvPr id="47108" name="Picture 5" descr="lots of bath stor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806911"/>
            <a:ext cx="3895725" cy="489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Image result for PULL OUT STORAGE KITCH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45842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Lower, crank-type windows</a:t>
            </a:r>
          </a:p>
        </p:txBody>
      </p:sp>
      <p:pic>
        <p:nvPicPr>
          <p:cNvPr id="99330" name="Content Placeholder 4" descr="casement windows lo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671638"/>
            <a:ext cx="6858000" cy="4957762"/>
          </a:xfrm>
        </p:spPr>
      </p:pic>
      <p:sp>
        <p:nvSpPr>
          <p:cNvPr id="5120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6220B-7CF2-44BD-8C49-BB40B2235E89}" type="slidenum">
              <a:rPr lang="en-US" smtClean="0"/>
              <a:t>52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Attractive User-Friendly Kitchen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03" name="Picture 4" descr="nice accessible kitch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46760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Adjustable Height Sinks</a:t>
            </a: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382000" cy="4754563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chemeClr val="tx2"/>
                </a:solidFill>
              </a:rPr>
              <a:t>Sink down</a:t>
            </a:r>
          </a:p>
        </p:txBody>
      </p:sp>
      <p:pic>
        <p:nvPicPr>
          <p:cNvPr id="107523" name="Picture 4" descr="adjustable ktc s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133600"/>
            <a:ext cx="4343400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5" descr="adjustable ktc sink 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752600"/>
            <a:ext cx="3905250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 Box 8"/>
          <p:cNvSpPr txBox="1">
            <a:spLocks noChangeArrowheads="1"/>
          </p:cNvSpPr>
          <p:nvPr/>
        </p:nvSpPr>
        <p:spPr bwMode="auto">
          <a:xfrm>
            <a:off x="6553200" y="5715000"/>
            <a:ext cx="17081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3600" b="0" dirty="0"/>
              <a:t>Sink up</a:t>
            </a:r>
          </a:p>
        </p:txBody>
      </p:sp>
    </p:spTree>
  </p:cSld>
  <p:clrMapOvr>
    <a:masterClrMapping/>
  </p:clrMapOvr>
  <p:transition spd="med" advClick="0" advTm="0">
    <p:diamond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Slide-in doors</a:t>
            </a:r>
          </a:p>
        </p:txBody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6499" name="Picture 4" descr="access under s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5407" y="1582738"/>
            <a:ext cx="5417343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5" descr="FLIPPER DOORS KT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35448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6"/>
          <p:cNvSpPr txBox="1">
            <a:spLocks noChangeArrowheads="1"/>
          </p:cNvSpPr>
          <p:nvPr/>
        </p:nvSpPr>
        <p:spPr bwMode="auto">
          <a:xfrm>
            <a:off x="3733800" y="5562600"/>
            <a:ext cx="5568950" cy="731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b="0" dirty="0"/>
              <a:t>Note foot pedals for hot and cold water</a:t>
            </a:r>
            <a:r>
              <a:rPr lang="en-US" dirty="0"/>
              <a:t> 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 bwMode="auto">
          <a:xfrm flipH="1" flipV="1">
            <a:off x="6400800" y="4648200"/>
            <a:ext cx="117475" cy="114300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0">
    <p:diamond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/>
          <a:lstStyle/>
          <a:p>
            <a:r>
              <a:rPr lang="en-US" sz="3800" dirty="0"/>
              <a:t>Adjustable Cabinets, Shelves and Lifts</a:t>
            </a:r>
          </a:p>
        </p:txBody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8547" name="Picture 4" descr="adjustable wall cabin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5" descr="adjustable_shelving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133600"/>
            <a:ext cx="28019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6" descr="appliance l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505200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Appliance Lift in Action</a:t>
            </a: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9571" name="Picture 9" descr="sm appl lift 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28289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10" descr="sm appl lift m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971800"/>
            <a:ext cx="28289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11" descr="sm appl lift 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810000"/>
            <a:ext cx="28289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Toe kicks, Low Microwave</a:t>
            </a:r>
          </a:p>
        </p:txBody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0595" name="Picture 4" descr="hi toe kicks low mic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624840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Side-Open &amp; Fold-Down Doors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3667" name="Picture 4" descr="micro door open down for place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200400"/>
            <a:ext cx="44577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5" descr="FAGOR side opening oven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D26D-C361-4DC7-84B5-29F8B4127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does “CAPS” stand for?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8EDE0-B88A-4059-8145-DD9C0849E60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6200" y="1600200"/>
            <a:ext cx="8915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0000CC"/>
                </a:solidFill>
              </a:rPr>
              <a:t>CERTIFIED AGING IN PLACE SPECIALIST”</a:t>
            </a:r>
          </a:p>
          <a:p>
            <a:r>
              <a:rPr lang="en-US" dirty="0"/>
              <a:t>+/- 7000 Graduates in the US &amp; Canada have earned the Certification so far</a:t>
            </a:r>
          </a:p>
          <a:p>
            <a:r>
              <a:rPr lang="en-US" dirty="0"/>
              <a:t>Three full days of classes, with exams</a:t>
            </a:r>
          </a:p>
          <a:p>
            <a:r>
              <a:rPr lang="en-US" dirty="0"/>
              <a:t>Taught at the Greater Houston Builders Association Education Center Beltway 8</a:t>
            </a:r>
          </a:p>
          <a:p>
            <a:r>
              <a:rPr lang="en-US" dirty="0"/>
              <a:t>Costs about $600 for all 3 classes</a:t>
            </a:r>
          </a:p>
          <a:p>
            <a:r>
              <a:rPr lang="en-US" dirty="0"/>
              <a:t>Graduates listed by state on AARP website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8A44A-446F-414B-BFB8-EC841448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C848E-987B-412C-AEFB-B397BCE44FB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75087"/>
      </p:ext>
    </p:extLst>
  </p:cSld>
  <p:clrMapOvr>
    <a:masterClrMapping/>
  </p:clrMapOvr>
  <p:transition spd="med" advClick="0" advTm="0">
    <p:diamond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Induction Cooktops</a:t>
            </a: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5715" name="Picture 4" descr="induction cookt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70104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4000" dirty="0"/>
              <a:t>Raised Dishwashers </a:t>
            </a:r>
            <a:br>
              <a:rPr lang="en-US" sz="4000" dirty="0"/>
            </a:br>
            <a:r>
              <a:rPr lang="en-US" sz="4000" dirty="0"/>
              <a:t>with Storage Below</a:t>
            </a:r>
          </a:p>
        </p:txBody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8787" name="Picture 4" descr="raised hidden dishwas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40338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5" descr="raised dishwashe 3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71800"/>
            <a:ext cx="43434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D68B8-6F0E-4747-98EB-06B4A7EA288E}" type="slidenum">
              <a:rPr lang="en-US" smtClean="0"/>
              <a:t>62</a:t>
            </a:fld>
            <a:endParaRPr lang="en-US" dirty="0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Raised Dishwasher to help your back!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Note drawer </a:t>
            </a:r>
          </a:p>
          <a:p>
            <a:pPr eaLnBrk="1" hangingPunct="1">
              <a:buFontTx/>
              <a:buNone/>
            </a:pPr>
            <a:r>
              <a:rPr lang="en-US" dirty="0"/>
              <a:t>   below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r>
              <a:rPr lang="en-US" dirty="0"/>
              <a:t>Microwave at easy</a:t>
            </a:r>
          </a:p>
          <a:p>
            <a:pPr eaLnBrk="1" hangingPunct="1">
              <a:buFontTx/>
              <a:buNone/>
            </a:pPr>
            <a:r>
              <a:rPr lang="en-US" dirty="0"/>
              <a:t>   height</a:t>
            </a:r>
          </a:p>
        </p:txBody>
      </p:sp>
      <p:pic>
        <p:nvPicPr>
          <p:cNvPr id="119812" name="Picture 4" descr="hi dishwas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295400"/>
            <a:ext cx="388461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A76E5-888C-4933-A8E0-FB0EEF5EED52}" type="slidenum">
              <a:rPr lang="en-US" smtClean="0"/>
              <a:t>63</a:t>
            </a:fld>
            <a:endParaRPr lang="en-US" dirty="0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3429000" cy="11430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b="1" dirty="0"/>
              <a:t> Microwave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838200" y="6567488"/>
            <a:ext cx="3276600" cy="214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buClr>
                <a:schemeClr val="folHlink"/>
              </a:buClr>
              <a:buFont typeface="Wingdings" panose="05000000000000000000" pitchFamily="2" charset="2"/>
              <a:buChar char="§"/>
            </a:pPr>
            <a:r>
              <a:rPr lang="en-US" sz="800" b="0" i="1" dirty="0">
                <a:solidFill>
                  <a:schemeClr val="tx1"/>
                </a:solidFill>
                <a:latin typeface="Lucida Console" panose="020B0609040504020204" pitchFamily="49" charset="0"/>
              </a:rPr>
              <a:t>Photo Courtesy of Whirlpool Corporation</a:t>
            </a:r>
          </a:p>
        </p:txBody>
      </p:sp>
      <p:pic>
        <p:nvPicPr>
          <p:cNvPr id="120836" name="Picture 4" descr="Whirlpool_ovendo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2563" y="0"/>
            <a:ext cx="5151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0" y="2819400"/>
            <a:ext cx="3810000" cy="1190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endParaRPr lang="en-US" sz="1800" dirty="0">
              <a:latin typeface="Tahoma" panose="020B0604030504040204" pitchFamily="34" charset="0"/>
            </a:endParaRPr>
          </a:p>
          <a:p>
            <a:pPr eaLnBrk="0" hangingPunct="0"/>
            <a:endParaRPr lang="en-US" sz="1800" dirty="0">
              <a:latin typeface="Tahoma" panose="020B0604030504040204" pitchFamily="34" charset="0"/>
            </a:endParaRPr>
          </a:p>
          <a:p>
            <a:pPr eaLnBrk="0" hangingPunct="0">
              <a:buFontTx/>
              <a:buChar char="•"/>
            </a:pPr>
            <a:r>
              <a:rPr lang="en-US" sz="3600" dirty="0">
                <a:latin typeface="Tahoma" panose="020B0604030504040204" pitchFamily="34" charset="0"/>
              </a:rPr>
              <a:t> High toe kick</a:t>
            </a:r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0" y="1752600"/>
            <a:ext cx="3657600" cy="1190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3600" dirty="0">
                <a:latin typeface="Tahoma" panose="020B0604030504040204" pitchFamily="34" charset="0"/>
              </a:rPr>
              <a:t> Contrasting       </a:t>
            </a:r>
          </a:p>
          <a:p>
            <a:pPr eaLnBrk="0" hangingPunct="0"/>
            <a:r>
              <a:rPr lang="en-US" sz="3600" dirty="0">
                <a:latin typeface="Tahoma" panose="020B0604030504040204" pitchFamily="34" charset="0"/>
              </a:rPr>
              <a:t>   colors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228600" y="4572000"/>
            <a:ext cx="3962400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3200" b="0" dirty="0">
                <a:solidFill>
                  <a:schemeClr val="tx1"/>
                </a:solidFill>
                <a:latin typeface="Tahoma" panose="020B0604030504040204" pitchFamily="34" charset="0"/>
              </a:rPr>
              <a:t>  </a:t>
            </a:r>
            <a:r>
              <a:rPr lang="en-US" sz="3600" dirty="0">
                <a:latin typeface="Tahoma" panose="020B0604030504040204" pitchFamily="34" charset="0"/>
              </a:rPr>
              <a:t>Raised                                                                                Dishwasher</a:t>
            </a:r>
          </a:p>
        </p:txBody>
      </p:sp>
    </p:spTree>
  </p:cSld>
  <p:clrMapOvr>
    <a:masterClrMapping/>
  </p:clrMapOvr>
  <p:transition spd="med" advClick="0" advTm="0">
    <p:diamond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58E8A-94C0-4BB8-B3B1-3AB2192F0A68}" type="slidenum">
              <a:rPr lang="en-US" smtClean="0"/>
              <a:t>64</a:t>
            </a:fld>
            <a:endParaRPr lang="en-US" dirty="0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Package Shelf by Entry Door</a:t>
            </a:r>
            <a:r>
              <a:rPr lang="en-US" sz="4000" dirty="0"/>
              <a:t>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4400" dirty="0"/>
          </a:p>
          <a:p>
            <a:pPr eaLnBrk="1" hangingPunct="1">
              <a:buFontTx/>
              <a:buNone/>
            </a:pPr>
            <a:r>
              <a:rPr lang="en-US" sz="4400" dirty="0"/>
              <a:t>– Very Handy!</a:t>
            </a:r>
          </a:p>
        </p:txBody>
      </p:sp>
      <p:pic>
        <p:nvPicPr>
          <p:cNvPr id="128004" name="Picture 4" descr="IMG_07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371600"/>
            <a:ext cx="4000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FC9EE-CD37-4489-94B9-4431CF1DFFA9}" type="slidenum">
              <a:rPr lang="en-US" smtClean="0"/>
              <a:t>65</a:t>
            </a:fld>
            <a:endParaRPr lang="en-US" dirty="0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Magic!  How to Widen a Doorway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Swing-clear Hinges add almost 2 inches!</a:t>
            </a:r>
          </a:p>
          <a:p>
            <a:pPr eaLnBrk="1" hangingPunct="1"/>
            <a:r>
              <a:rPr lang="en-US" sz="2800" dirty="0"/>
              <a:t>Save about $1500.00 on the cost of removing and widening the doorway</a:t>
            </a:r>
          </a:p>
        </p:txBody>
      </p:sp>
      <p:pic>
        <p:nvPicPr>
          <p:cNvPr id="129028" name="Picture 4" descr="IMG_07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276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5" descr="IMG_07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200400"/>
            <a:ext cx="2228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9C2A0-9431-4D18-B940-B2C50846FD4F}" type="slidenum">
              <a:rPr lang="en-US" smtClean="0"/>
              <a:t>66</a:t>
            </a:fld>
            <a:endParaRPr lang="en-US" dirty="0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Exterior Chair lift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30052" name="Picture 4" descr="exterior li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58674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83923-78E1-4FAF-A904-CCE13842B348}" type="slidenum">
              <a:rPr lang="en-US" smtClean="0"/>
              <a:t>67</a:t>
            </a:fld>
            <a:endParaRPr lang="en-US" dirty="0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8" y="750888"/>
            <a:ext cx="8002587" cy="666750"/>
          </a:xfrm>
        </p:spPr>
        <p:txBody>
          <a:bodyPr/>
          <a:lstStyle/>
          <a:p>
            <a:pPr eaLnBrk="1" hangingPunct="1"/>
            <a:r>
              <a:rPr lang="en-US" dirty="0"/>
              <a:t>Chair Lift</a:t>
            </a:r>
          </a:p>
        </p:txBody>
      </p:sp>
      <p:grpSp>
        <p:nvGrpSpPr>
          <p:cNvPr id="134147" name="Group 3"/>
          <p:cNvGrpSpPr/>
          <p:nvPr/>
        </p:nvGrpSpPr>
        <p:grpSpPr bwMode="auto">
          <a:xfrm>
            <a:off x="3578225" y="0"/>
            <a:ext cx="5565775" cy="6858000"/>
            <a:chOff x="2254" y="0"/>
            <a:chExt cx="3506" cy="4320"/>
          </a:xfrm>
        </p:grpSpPr>
        <p:pic>
          <p:nvPicPr>
            <p:cNvPr id="134149" name="Picture 4" descr="LibertyIIStraight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54" y="0"/>
              <a:ext cx="3506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50" name="Picture 5" descr="ConcordCredi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0" y="4185"/>
              <a:ext cx="192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51" name="Picture 6" descr="Wall Mount Remot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0"/>
              <a:ext cx="1056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4148" name="Rectangle 7"/>
          <p:cNvSpPr>
            <a:spLocks noChangeArrowheads="1"/>
          </p:cNvSpPr>
          <p:nvPr/>
        </p:nvSpPr>
        <p:spPr bwMode="auto">
          <a:xfrm>
            <a:off x="304800" y="1219200"/>
            <a:ext cx="2743200" cy="1676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sz="4400" dirty="0"/>
              <a:t>Chair</a:t>
            </a:r>
            <a:br>
              <a:rPr lang="en-US" sz="4400" dirty="0"/>
            </a:br>
            <a:r>
              <a:rPr lang="en-US" sz="4400" dirty="0"/>
              <a:t>Lift</a:t>
            </a:r>
          </a:p>
        </p:txBody>
      </p:sp>
    </p:spTree>
  </p:cSld>
  <p:clrMapOvr>
    <a:masterClrMapping/>
  </p:clrMapOvr>
  <p:transition spd="med" advClick="0" advTm="0">
    <p:diamond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89B71A-0895-462C-8E6B-7A31F56D9757}" type="slidenum">
              <a:rPr lang="en-US" smtClean="0"/>
              <a:t>68</a:t>
            </a:fld>
            <a:endParaRPr lang="en-US" dirty="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9050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i="1" dirty="0"/>
              <a:t>Magic!</a:t>
            </a:r>
            <a:r>
              <a:rPr lang="en-US" sz="4000" dirty="0"/>
              <a:t>  “Look Ma - No Threshold”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* Nice slate ramp, too!</a:t>
            </a:r>
          </a:p>
        </p:txBody>
      </p:sp>
      <p:pic>
        <p:nvPicPr>
          <p:cNvPr id="138244" name="Picture 4" descr="IMG_07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828800"/>
            <a:ext cx="472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762000" y="-6858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381000" y="-2057400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endParaRPr lang="en-US" sz="4000" b="0" dirty="0"/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762000" y="-9144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auto">
          <a:xfrm>
            <a:off x="685800" y="-4191000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sz="4000" b="0" i="1" dirty="0"/>
              <a:t>Magic!</a:t>
            </a:r>
            <a:r>
              <a:rPr lang="en-US" sz="4000" b="0" dirty="0"/>
              <a:t>  How to do “NO Threshold”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CFD11-CD22-4BFF-A707-F7022141AD45}"/>
              </a:ext>
            </a:extLst>
          </p:cNvPr>
          <p:cNvSpPr txBox="1"/>
          <p:nvPr/>
        </p:nvSpPr>
        <p:spPr>
          <a:xfrm>
            <a:off x="685800" y="304800"/>
            <a:ext cx="769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MA, NO THRESHOLD!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2FFF26-B610-4CFE-A919-86EF653B0233}"/>
              </a:ext>
            </a:extLst>
          </p:cNvPr>
          <p:cNvCxnSpPr/>
          <p:nvPr/>
        </p:nvCxnSpPr>
        <p:spPr bwMode="auto">
          <a:xfrm>
            <a:off x="6594764" y="4297363"/>
            <a:ext cx="0" cy="129540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</p:spPr>
      </p:cxnSp>
    </p:spTree>
  </p:cSld>
  <p:clrMapOvr>
    <a:masterClrMapping/>
  </p:clrMapOvr>
  <p:transition spd="med" advClick="0" advTm="0">
    <p:diamond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DC1A3-D5F7-454C-9F2C-3EBCA15AEBA4}" type="slidenum">
              <a:rPr lang="en-US" smtClean="0"/>
              <a:t>69</a:t>
            </a:fld>
            <a:endParaRPr lang="en-US" dirty="0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Here’s How It Works…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22438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/>
              <a:t>There is a black, </a:t>
            </a:r>
          </a:p>
          <a:p>
            <a:pPr eaLnBrk="1" hangingPunct="1">
              <a:buFontTx/>
              <a:buNone/>
            </a:pPr>
            <a:r>
              <a:rPr lang="en-US" dirty="0"/>
              <a:t>spring-activated</a:t>
            </a:r>
          </a:p>
          <a:p>
            <a:pPr eaLnBrk="1" hangingPunct="1">
              <a:buFontTx/>
              <a:buNone/>
            </a:pPr>
            <a:r>
              <a:rPr lang="en-US" dirty="0"/>
              <a:t>rubber strip that </a:t>
            </a:r>
          </a:p>
          <a:p>
            <a:pPr eaLnBrk="1" hangingPunct="1">
              <a:buFontTx/>
              <a:buNone/>
            </a:pPr>
            <a:r>
              <a:rPr lang="en-US" dirty="0"/>
              <a:t>presses down on </a:t>
            </a:r>
          </a:p>
          <a:p>
            <a:pPr eaLnBrk="1" hangingPunct="1">
              <a:buFontTx/>
              <a:buNone/>
            </a:pPr>
            <a:r>
              <a:rPr lang="en-US" dirty="0"/>
              <a:t>the floor when the </a:t>
            </a:r>
          </a:p>
          <a:p>
            <a:pPr eaLnBrk="1" hangingPunct="1">
              <a:buFontTx/>
              <a:buNone/>
            </a:pPr>
            <a:r>
              <a:rPr lang="en-US" dirty="0"/>
              <a:t>door closes, sealing</a:t>
            </a:r>
          </a:p>
          <a:p>
            <a:pPr eaLnBrk="1" hangingPunct="1">
              <a:buFontTx/>
              <a:buNone/>
            </a:pPr>
            <a:r>
              <a:rPr lang="en-US" dirty="0"/>
              <a:t>out the bugs!</a:t>
            </a:r>
          </a:p>
        </p:txBody>
      </p:sp>
      <p:cxnSp>
        <p:nvCxnSpPr>
          <p:cNvPr id="139269" name="Straight Arrow Connector 6"/>
          <p:cNvCxnSpPr>
            <a:cxnSpLocks noChangeShapeType="1"/>
          </p:cNvCxnSpPr>
          <p:nvPr/>
        </p:nvCxnSpPr>
        <p:spPr bwMode="auto">
          <a:xfrm rot="10800000">
            <a:off x="6172200" y="5791200"/>
            <a:ext cx="1600200" cy="304800"/>
          </a:xfrm>
          <a:prstGeom prst="straightConnector1">
            <a:avLst/>
          </a:prstGeom>
          <a:noFill/>
          <a:ln w="9525" algn="ctr">
            <a:noFill/>
            <a:round/>
            <a:tailEnd type="arrow" w="med" len="med"/>
          </a:ln>
        </p:spPr>
      </p:cxnSp>
      <p:cxnSp>
        <p:nvCxnSpPr>
          <p:cNvPr id="139270" name="Elbow Connector 8"/>
          <p:cNvCxnSpPr>
            <a:cxnSpLocks noChangeShapeType="1"/>
          </p:cNvCxnSpPr>
          <p:nvPr/>
        </p:nvCxnSpPr>
        <p:spPr bwMode="auto">
          <a:xfrm>
            <a:off x="6400800" y="5715000"/>
            <a:ext cx="1524000" cy="762000"/>
          </a:xfrm>
          <a:prstGeom prst="bentConnector3">
            <a:avLst>
              <a:gd name="adj1" fmla="val 50000"/>
            </a:avLst>
          </a:prstGeom>
          <a:noFill/>
          <a:ln w="9525" algn="ctr">
            <a:noFill/>
            <a:round/>
            <a:tailEnd type="arrow" w="med" len="med"/>
          </a:ln>
        </p:spPr>
      </p:cxnSp>
      <p:pic>
        <p:nvPicPr>
          <p:cNvPr id="15366" name="Picture 6" descr="Image result for automatic door bot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808" y="1309327"/>
            <a:ext cx="2676092" cy="267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age result for automatic door bott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09" y="3985419"/>
            <a:ext cx="50292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526DBB-89BA-460D-9A25-C93229591568}" type="slidenum">
              <a:rPr lang="en-US" smtClean="0"/>
              <a:t>7</a:t>
            </a:fld>
            <a:endParaRPr lang="en-US" dirty="0"/>
          </a:p>
        </p:txBody>
      </p:sp>
      <p:sp>
        <p:nvSpPr>
          <p:cNvPr id="96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i="1" dirty="0"/>
              <a:t>Benefits of Choosing a </a:t>
            </a:r>
            <a:br>
              <a:rPr lang="en-US" sz="4000" b="1" i="1" dirty="0"/>
            </a:br>
            <a:r>
              <a:rPr lang="en-US" sz="4000" b="1" i="1" dirty="0"/>
              <a:t>“CAPS–Trained” Contractor</a:t>
            </a:r>
            <a:r>
              <a:rPr lang="en-US" sz="4000" i="1" dirty="0"/>
              <a:t>.</a:t>
            </a:r>
          </a:p>
        </p:txBody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There are contractors in Houston that specialize in Home Modifications for seniors and those with challenges.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AARP is our partner in this program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CAPS-Certified contractors know how to assess </a:t>
            </a:r>
            <a:r>
              <a:rPr lang="en-US" i="1" dirty="0"/>
              <a:t>how</a:t>
            </a:r>
            <a:r>
              <a:rPr lang="en-US" dirty="0"/>
              <a:t> well your home works for you, and recommend </a:t>
            </a:r>
            <a:r>
              <a:rPr lang="en-US" i="1" dirty="0"/>
              <a:t>attractive</a:t>
            </a:r>
            <a:r>
              <a:rPr lang="en-US" dirty="0"/>
              <a:t> changes.</a:t>
            </a:r>
            <a:endParaRPr lang="en-US" i="1" dirty="0"/>
          </a:p>
        </p:txBody>
      </p:sp>
    </p:spTree>
  </p:cSld>
  <p:clrMapOvr>
    <a:masterClrMapping/>
  </p:clrMapOvr>
  <p:transition spd="med" advClick="0" advTm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6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966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966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966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58" grpId="0"/>
      <p:bldP spid="966659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0A739-3BBB-4BC3-86E2-8A430F73425D}" type="slidenum">
              <a:rPr lang="en-US" smtClean="0"/>
              <a:t>70</a:t>
            </a:fld>
            <a:endParaRPr lang="en-US" dirty="0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2595563" cy="633413"/>
          </a:xfrm>
        </p:spPr>
        <p:txBody>
          <a:bodyPr/>
          <a:lstStyle/>
          <a:p>
            <a:pPr eaLnBrk="1" hangingPunct="1"/>
            <a:r>
              <a:rPr lang="en-US" sz="4200" b="1" dirty="0"/>
              <a:t>Home Elevators</a:t>
            </a:r>
          </a:p>
        </p:txBody>
      </p:sp>
      <p:pic>
        <p:nvPicPr>
          <p:cNvPr id="140291" name="Picture 3" descr="kwiklift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362200"/>
            <a:ext cx="3703710" cy="423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Image result for pneumatic eleva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199294" cy="474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0">
    <p:diamond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9D8D6-CA1A-46B6-B311-6EC6F0CDFB62}" type="slidenum">
              <a:rPr lang="en-US" smtClean="0"/>
              <a:t>71</a:t>
            </a:fld>
            <a:endParaRPr lang="en-US" dirty="0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676400"/>
            <a:ext cx="3395663" cy="2438400"/>
          </a:xfrm>
        </p:spPr>
        <p:txBody>
          <a:bodyPr/>
          <a:lstStyle/>
          <a:p>
            <a:pPr eaLnBrk="1" hangingPunct="1"/>
            <a:r>
              <a:rPr lang="en-US" sz="4600" b="1" dirty="0"/>
              <a:t>Front-Loading</a:t>
            </a:r>
            <a:br>
              <a:rPr lang="en-US" sz="4600" b="1" dirty="0"/>
            </a:br>
            <a:r>
              <a:rPr lang="en-US" sz="4600" b="1" dirty="0"/>
              <a:t>Machines</a:t>
            </a:r>
          </a:p>
        </p:txBody>
      </p:sp>
      <p:pic>
        <p:nvPicPr>
          <p:cNvPr id="142339" name="Picture 3" descr="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700" y="0"/>
            <a:ext cx="455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A5278-460A-4366-AC30-2F7F22D3FDC2}" type="slidenum">
              <a:rPr lang="en-US" smtClean="0"/>
              <a:t>72</a:t>
            </a:fld>
            <a:endParaRPr lang="en-US" dirty="0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25"/>
            <a:ext cx="8229600" cy="608013"/>
          </a:xfrm>
        </p:spPr>
        <p:txBody>
          <a:bodyPr/>
          <a:lstStyle/>
          <a:p>
            <a:pPr eaLnBrk="1" hangingPunct="1"/>
            <a:r>
              <a:rPr lang="en-US" b="1" dirty="0"/>
              <a:t>Light Switches &amp; Timers</a:t>
            </a:r>
          </a:p>
        </p:txBody>
      </p:sp>
      <p:pic>
        <p:nvPicPr>
          <p:cNvPr id="146435" name="Picture 3" descr="light switch paddl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76400"/>
            <a:ext cx="39624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 descr="ROCKER SWIT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581400"/>
            <a:ext cx="4724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94FCC-205F-4713-97C3-0991C4D689C8}" type="slidenum">
              <a:rPr lang="en-US" smtClean="0"/>
              <a:t>73</a:t>
            </a:fld>
            <a:endParaRPr lang="en-US" dirty="0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Idea Center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50532" name="Picture 4" descr="IMG_06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62376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0">
    <p:diamond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THE END!</a:t>
            </a:r>
          </a:p>
        </p:txBody>
      </p:sp>
      <p:sp>
        <p:nvSpPr>
          <p:cNvPr id="152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CC"/>
                </a:solidFill>
              </a:rPr>
              <a:t>I HOPE YOU GOT SOME GREAT IDEAS FOR YOUR LIFE</a:t>
            </a:r>
          </a:p>
          <a:p>
            <a:pPr algn="ctr" eaLnBrk="1" hangingPunct="1">
              <a:buFontTx/>
              <a:buNone/>
            </a:pPr>
            <a:r>
              <a:rPr lang="en-US" b="1" dirty="0"/>
              <a:t>THANK YOU ALL FOR COMING</a:t>
            </a:r>
            <a:r>
              <a:rPr lang="en-US" dirty="0"/>
              <a:t>.</a:t>
            </a:r>
          </a:p>
          <a:p>
            <a:pPr eaLnBrk="1" hangingPunct="1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r>
              <a:rPr lang="en-US" dirty="0">
                <a:sym typeface="Wingdings" panose="05000000000000000000" pitchFamily="2" charset="2"/>
              </a:rPr>
              <a:t>      For more information email me at: </a:t>
            </a:r>
            <a:r>
              <a:rPr lang="en-US" dirty="0">
                <a:sym typeface="Wingdings" panose="05000000000000000000" pitchFamily="2" charset="2"/>
                <a:hlinkClick r:id="rId2"/>
              </a:rPr>
              <a:t>dbawden@legaleaglecontractors.com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eaLnBrk="1" hangingPunct="1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r>
              <a:rPr lang="en-US" dirty="0">
                <a:sym typeface="Wingdings" panose="05000000000000000000" pitchFamily="2" charset="2"/>
              </a:rPr>
              <a:t>…or call my main number at 713-723-8850</a:t>
            </a:r>
            <a:endParaRPr 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DCC7C-0C15-4E7D-BD49-9E1F6489AF1D}" type="slidenum">
              <a:rPr lang="en-US" smtClean="0"/>
              <a:t>74</a:t>
            </a:fld>
            <a:endParaRPr lang="en-US" dirty="0"/>
          </a:p>
        </p:txBody>
      </p:sp>
    </p:spTree>
  </p:cSld>
  <p:clrMapOvr>
    <a:masterClrMapping/>
  </p:clrMapOvr>
  <p:transition spd="med" advClick="0" advTm="0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1F50F-7FFB-4A9C-AF43-F518DDDFB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INTERESTING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2999E-A2BF-47D6-A9AE-E234B22A8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65724"/>
          </a:xfrm>
        </p:spPr>
        <p:txBody>
          <a:bodyPr/>
          <a:lstStyle/>
          <a:p>
            <a:r>
              <a:rPr lang="en-US" sz="3600" dirty="0"/>
              <a:t>40% of adults age 85+ live alone</a:t>
            </a:r>
          </a:p>
          <a:p>
            <a:r>
              <a:rPr lang="en-US" sz="3600" dirty="0"/>
              <a:t>33% of adults age 65+ live alone</a:t>
            </a:r>
          </a:p>
          <a:p>
            <a:r>
              <a:rPr lang="en-US" sz="3600" dirty="0"/>
              <a:t>20% of US population lives with one or more disabilities (56.7 million)</a:t>
            </a:r>
          </a:p>
          <a:p>
            <a:r>
              <a:rPr lang="en-US" sz="3600" dirty="0"/>
              <a:t>10% of US adults are caring for and adult or child with serious health issues</a:t>
            </a:r>
          </a:p>
          <a:p>
            <a:pPr marL="0" indent="0">
              <a:buNone/>
            </a:pPr>
            <a:r>
              <a:rPr lang="en-US" sz="1050" dirty="0"/>
              <a:t>Courtesy of Ortman, et al.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C05C2-0E01-4E86-8B8C-4757EA5DC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09D34-8C2F-4BDA-B68B-ADA35AB818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051780"/>
      </p:ext>
    </p:extLst>
  </p:cSld>
  <p:clrMapOvr>
    <a:masterClrMapping/>
  </p:clrMapOvr>
  <p:transition spd="med" advClick="0" advTm="0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7065A-A83A-4E18-86EA-80B4AF99DAE5}" type="slidenum">
              <a:rPr lang="en-US" smtClean="0"/>
              <a:t>9</a:t>
            </a:fld>
            <a:endParaRPr lang="en-US" dirty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5400" dirty="0">
                <a:solidFill>
                  <a:srgbClr val="0000CC"/>
                </a:solidFill>
              </a:rPr>
            </a:br>
            <a:r>
              <a:rPr lang="en-US" sz="5400" dirty="0">
                <a:solidFill>
                  <a:srgbClr val="0000CC"/>
                </a:solidFill>
              </a:rPr>
              <a:t>READY FOR A SLIDE SHOW?</a:t>
            </a:r>
            <a:r>
              <a:rPr lang="en-US" sz="4000" dirty="0"/>
              <a:t>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09" y="2696007"/>
            <a:ext cx="9144000" cy="35353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3600" dirty="0"/>
          </a:p>
          <a:p>
            <a:pPr eaLnBrk="1" hangingPunct="1">
              <a:buFontTx/>
              <a:buNone/>
            </a:pPr>
            <a:endParaRPr lang="en-US" sz="3600" dirty="0"/>
          </a:p>
          <a:p>
            <a:pPr eaLnBrk="1" hangingPunct="1">
              <a:buFontTx/>
              <a:buNone/>
            </a:pPr>
            <a:endParaRPr lang="en-US" sz="3600" dirty="0"/>
          </a:p>
          <a:p>
            <a:pPr eaLnBrk="1" hangingPunct="1">
              <a:buFontTx/>
              <a:buNone/>
            </a:pPr>
            <a:r>
              <a:rPr lang="en-US" sz="3600" dirty="0"/>
              <a:t>  </a:t>
            </a:r>
            <a:r>
              <a:rPr lang="en-US" sz="3700" b="1" dirty="0"/>
              <a:t>Let’s look at some home design ideas! </a:t>
            </a:r>
          </a:p>
        </p:txBody>
      </p:sp>
    </p:spTree>
  </p:cSld>
  <p:clrMapOvr>
    <a:masterClrMapping/>
  </p:clrMapOvr>
  <p:transition spd="med" advClick="0" advTm="0">
    <p:diamond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4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4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4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4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885</Words>
  <Application>Microsoft Office PowerPoint</Application>
  <PresentationFormat>On-screen Show (4:3)</PresentationFormat>
  <Paragraphs>250</Paragraphs>
  <Slides>74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Lucida Console</vt:lpstr>
      <vt:lpstr>Monotype Corsiva</vt:lpstr>
      <vt:lpstr>Tahoma</vt:lpstr>
      <vt:lpstr>Times New Roman</vt:lpstr>
      <vt:lpstr>Verdana</vt:lpstr>
      <vt:lpstr>Wingdings</vt:lpstr>
      <vt:lpstr>Default Design</vt:lpstr>
      <vt:lpstr>Textured</vt:lpstr>
      <vt:lpstr>PowerPoint Presentation</vt:lpstr>
      <vt:lpstr>A LITTLE BIT ABOUT ME…</vt:lpstr>
      <vt:lpstr>89% Of Americans Over 65 Want to Age in Place </vt:lpstr>
      <vt:lpstr>You Might Be Surprised to Learn That… </vt:lpstr>
      <vt:lpstr>What is “Grand-Design”?</vt:lpstr>
      <vt:lpstr>What does “CAPS” stand for?</vt:lpstr>
      <vt:lpstr>Benefits of Choosing a  “CAPS–Trained” Contractor.</vt:lpstr>
      <vt:lpstr>INTERESTING STATS</vt:lpstr>
      <vt:lpstr> READY FOR A SLIDE SHOW? </vt:lpstr>
      <vt:lpstr>BARRIER-FREE BATHROOMS</vt:lpstr>
      <vt:lpstr>SHOWER ROOM</vt:lpstr>
      <vt:lpstr>FOLD-DOWN SHOWER BENCH</vt:lpstr>
      <vt:lpstr>PowerPoint Presentation</vt:lpstr>
      <vt:lpstr>TOILET WITH TANK IN THE WALL</vt:lpstr>
      <vt:lpstr>CARD DOOR TUB-SHOWER</vt:lpstr>
      <vt:lpstr>PowerPoint Presentation</vt:lpstr>
      <vt:lpstr>PowerPoint Presentation</vt:lpstr>
      <vt:lpstr>SIDE FAUCET</vt:lpstr>
      <vt:lpstr>LED-LIT CLOSET RODS</vt:lpstr>
      <vt:lpstr>ACCESSIBLE BATH</vt:lpstr>
      <vt:lpstr>Curved Shower Rod</vt:lpstr>
      <vt:lpstr>            Shampoo box</vt:lpstr>
      <vt:lpstr>Doing it Contemporary Style</vt:lpstr>
      <vt:lpstr>Japanese Universal Design (Yes, that is a toilet)</vt:lpstr>
      <vt:lpstr>PowerPoint Presentation</vt:lpstr>
      <vt:lpstr>DOUBLE WALK-IN</vt:lpstr>
      <vt:lpstr>Bidet Toilets Be sure to get the one with WARM water</vt:lpstr>
      <vt:lpstr>PowerPoint Presentation</vt:lpstr>
      <vt:lpstr>PowerPoint Presentation</vt:lpstr>
      <vt:lpstr>Gorgeous Grab Bars</vt:lpstr>
      <vt:lpstr>Handy Shampoo Boxes  </vt:lpstr>
      <vt:lpstr>Nice Bath</vt:lpstr>
      <vt:lpstr>Shower and Walk-in Tub</vt:lpstr>
      <vt:lpstr>Shower head with “Pause Control”</vt:lpstr>
      <vt:lpstr>STYLISH “INVISIBLE” BARS</vt:lpstr>
      <vt:lpstr>INVISIBLE GRAB RAILS</vt:lpstr>
      <vt:lpstr>PowerPoint Presentation</vt:lpstr>
      <vt:lpstr>CLAMP-ON RAILS</vt:lpstr>
      <vt:lpstr>Stylish Tilting Mirrors</vt:lpstr>
      <vt:lpstr>Remodeled bath</vt:lpstr>
      <vt:lpstr>Floor-Mounted &amp; Folding Rails</vt:lpstr>
      <vt:lpstr>Other Cool Bath Ideas</vt:lpstr>
      <vt:lpstr>RAMPS –  The Good, the Bad and the Ugly</vt:lpstr>
      <vt:lpstr>BAD </vt:lpstr>
      <vt:lpstr>“BADDER” </vt:lpstr>
      <vt:lpstr>BADDEST In the flood zone perhaps??</vt:lpstr>
      <vt:lpstr>PowerPoint Presentation</vt:lpstr>
      <vt:lpstr>Kitchen Ideas</vt:lpstr>
      <vt:lpstr>PowerPoint Presentation</vt:lpstr>
      <vt:lpstr>PowerPoint Presentation</vt:lpstr>
      <vt:lpstr>Lots of Low, Pull-out Storage</vt:lpstr>
      <vt:lpstr>Lower, crank-type windows</vt:lpstr>
      <vt:lpstr>Attractive User-Friendly Kitchen</vt:lpstr>
      <vt:lpstr>Adjustable Height Sinks</vt:lpstr>
      <vt:lpstr>Slide-in doors</vt:lpstr>
      <vt:lpstr>Adjustable Cabinets, Shelves and Lifts</vt:lpstr>
      <vt:lpstr>Appliance Lift in Action</vt:lpstr>
      <vt:lpstr>High Toe kicks, Low Microwave</vt:lpstr>
      <vt:lpstr>Side-Open &amp; Fold-Down Doors</vt:lpstr>
      <vt:lpstr>Cool Induction Cooktops</vt:lpstr>
      <vt:lpstr>Raised Dishwashers  with Storage Below</vt:lpstr>
      <vt:lpstr>Raised Dishwasher to help your back!</vt:lpstr>
      <vt:lpstr> Microwave</vt:lpstr>
      <vt:lpstr>Package Shelf by Entry Door  </vt:lpstr>
      <vt:lpstr>Magic!  How to Widen a Doorway</vt:lpstr>
      <vt:lpstr>Exterior Chair lift</vt:lpstr>
      <vt:lpstr>Chair Lift</vt:lpstr>
      <vt:lpstr>Magic!  “Look Ma - No Threshold”</vt:lpstr>
      <vt:lpstr>Here’s How It Works…</vt:lpstr>
      <vt:lpstr>Home Elevators</vt:lpstr>
      <vt:lpstr>Front-Loading Machines</vt:lpstr>
      <vt:lpstr>Light Switches &amp; Timers</vt:lpstr>
      <vt:lpstr>The Idea Center</vt:lpstr>
      <vt:lpstr>THE END!</vt:lpstr>
    </vt:vector>
  </TitlesOfParts>
  <Company>NAHB Research Center,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Show CAPS  &amp; U-Design ppt 4-03</dc:title>
  <dc:creator>Dan Bawden CAPS</dc:creator>
  <cp:lastModifiedBy>Dan Bawden</cp:lastModifiedBy>
  <cp:revision>369</cp:revision>
  <cp:lastPrinted>2001-11-07T16:19:00Z</cp:lastPrinted>
  <dcterms:created xsi:type="dcterms:W3CDTF">2001-10-22T15:12:00Z</dcterms:created>
  <dcterms:modified xsi:type="dcterms:W3CDTF">2018-05-03T02:56:49Z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1033-10.2.0.5811</vt:lpwstr>
  </property>
</Properties>
</file>